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481"/>
    <a:srgbClr val="FDF8A2"/>
    <a:srgbClr val="FF6666"/>
    <a:srgbClr val="C7E5C2"/>
    <a:srgbClr val="E5F0D5"/>
    <a:srgbClr val="D4E5F5"/>
    <a:srgbClr val="FFE4B8"/>
    <a:srgbClr val="FDDED7"/>
    <a:srgbClr val="E9DCEC"/>
    <a:srgbClr val="C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Подходы к нейровизуализации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12FACB-86DB-4E25-87DB-228989B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8" y="1098959"/>
            <a:ext cx="11399263" cy="55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Функциональная 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82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Измеряется магнитный резонанс насыщенной кислородом крови по сравнению с </a:t>
            </a:r>
            <a:r>
              <a:rPr lang="ru-RU" dirty="0" err="1"/>
              <a:t>неокисленной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• Используется для оценки локальной функции мозга.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548B7-6139-4935-A153-1DA4D0AA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6" y="1535782"/>
            <a:ext cx="6061010" cy="50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279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Диффузионная тензорная визуализация</a:t>
            </a:r>
          </a:p>
          <a:p>
            <a:endParaRPr lang="ru-RU" dirty="0"/>
          </a:p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 направленность молекул воды для создания изображения.</a:t>
            </a:r>
          </a:p>
          <a:p>
            <a:endParaRPr lang="ru-RU" dirty="0"/>
          </a:p>
          <a:p>
            <a:r>
              <a:rPr lang="ru-RU" dirty="0"/>
              <a:t>• Используется для оценки проекций волокон и целостности белого вещества.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56F496-8CBE-485E-BCAD-70822B4A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3" y="1180774"/>
            <a:ext cx="6920077" cy="56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11034" y="1916023"/>
            <a:ext cx="4279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Спектроскопическая визуализация</a:t>
            </a:r>
          </a:p>
          <a:p>
            <a:endParaRPr lang="ru-RU" dirty="0"/>
          </a:p>
          <a:p>
            <a:r>
              <a:rPr lang="ru-RU" dirty="0"/>
              <a:t>• Усовершенствованное применение магнитно-резонансной томографии</a:t>
            </a:r>
          </a:p>
          <a:p>
            <a:endParaRPr lang="ru-RU" dirty="0"/>
          </a:p>
          <a:p>
            <a:r>
              <a:rPr lang="ru-RU" dirty="0"/>
              <a:t>• Измеряет магнитные сигнатуры различных метаболитов в</a:t>
            </a:r>
          </a:p>
          <a:p>
            <a:r>
              <a:rPr lang="ru-RU" dirty="0"/>
              <a:t>головной мозг</a:t>
            </a:r>
          </a:p>
          <a:p>
            <a:endParaRPr lang="ru-RU" dirty="0"/>
          </a:p>
          <a:p>
            <a:r>
              <a:rPr lang="ru-RU" dirty="0"/>
              <a:t>• Создает частотное распределение метаболитов для определенного местоположения.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269E0-DD4F-4A52-9A4C-C0C35E5D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21" y="1188530"/>
            <a:ext cx="6722260" cy="56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DD508-95A6-4B4A-8C08-C004CF8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399C5-4597-49E3-97E8-782D85EE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2933631"/>
            <a:ext cx="787827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Введение в нейровизуализацию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1039529" y="1216404"/>
            <a:ext cx="83393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Нейровизуализация использует различные методы для прямого или косвенного изображения центральной нервной системы.</a:t>
            </a:r>
          </a:p>
          <a:p>
            <a:endParaRPr lang="ru-RU" dirty="0"/>
          </a:p>
          <a:p>
            <a:r>
              <a:rPr lang="ru-RU" dirty="0"/>
              <a:t>Категории:</a:t>
            </a:r>
          </a:p>
          <a:p>
            <a:r>
              <a:rPr lang="ru-RU" dirty="0"/>
              <a:t>• Структурная визуализация (анатомия, патология или травма)</a:t>
            </a:r>
          </a:p>
          <a:p>
            <a:r>
              <a:rPr lang="ru-RU" dirty="0"/>
              <a:t>• Функциональная визуализация (метаболическая, фармакологическая или когнитивная)</a:t>
            </a:r>
          </a:p>
          <a:p>
            <a:endParaRPr lang="ru-RU" dirty="0"/>
          </a:p>
          <a:p>
            <a:r>
              <a:rPr lang="ru-RU" dirty="0"/>
              <a:t>Техники:</a:t>
            </a:r>
          </a:p>
          <a:p>
            <a:r>
              <a:rPr lang="ru-RU" dirty="0"/>
              <a:t>• Электроэнцефалография (ЭЭГ)</a:t>
            </a:r>
          </a:p>
          <a:p>
            <a:r>
              <a:rPr lang="ru-RU" dirty="0"/>
              <a:t>• Компьютерная аксиальная томография (КТ)</a:t>
            </a:r>
          </a:p>
          <a:p>
            <a:r>
              <a:rPr lang="ru-RU" dirty="0"/>
              <a:t>• Однофотонная эмиссионная компьютерная томография (ОФЭКТ)</a:t>
            </a:r>
          </a:p>
          <a:p>
            <a:r>
              <a:rPr lang="ru-RU" dirty="0"/>
              <a:t>• Позитронно-эмиссионная томография (ПЭТ)</a:t>
            </a:r>
          </a:p>
          <a:p>
            <a:r>
              <a:rPr lang="ru-RU" dirty="0"/>
              <a:t>• Магнитно-резонансная томография (МРТ)</a:t>
            </a:r>
          </a:p>
          <a:p>
            <a:r>
              <a:rPr lang="ru-RU" dirty="0"/>
              <a:t>• Функциональная магнитно-резонансная томография (</a:t>
            </a:r>
            <a:r>
              <a:rPr lang="ru-RU" dirty="0" err="1"/>
              <a:t>фМРТ</a:t>
            </a:r>
            <a:r>
              <a:rPr lang="ru-RU" dirty="0"/>
              <a:t>)</a:t>
            </a:r>
          </a:p>
          <a:p>
            <a:r>
              <a:rPr lang="ru-RU" dirty="0"/>
              <a:t>• Диффузионная тензорная визуализация</a:t>
            </a:r>
          </a:p>
          <a:p>
            <a:r>
              <a:rPr lang="ru-RU" dirty="0"/>
              <a:t>• Спектроскопическая визуализация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Электроэнцефалография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1039529" y="1216404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Электроэнцефалография</a:t>
            </a:r>
          </a:p>
          <a:p>
            <a:endParaRPr lang="ru-RU" dirty="0"/>
          </a:p>
          <a:p>
            <a:r>
              <a:rPr lang="ru-RU" dirty="0"/>
              <a:t>• Измеряет электрическую активность головного мозга с помощью электродов, размещенных на коже черепа.</a:t>
            </a:r>
          </a:p>
          <a:p>
            <a:endParaRPr lang="ru-RU" dirty="0"/>
          </a:p>
          <a:p>
            <a:r>
              <a:rPr lang="ru-RU" dirty="0"/>
              <a:t>• Измеряйте активность в состоянии покоя или во время предъявления стимула.</a:t>
            </a:r>
          </a:p>
          <a:p>
            <a:endParaRPr lang="ru-RU" dirty="0"/>
          </a:p>
          <a:p>
            <a:r>
              <a:rPr lang="ru-RU" dirty="0"/>
              <a:t>• Оценивает локальную реакцию мозга или сети мозга с помощью</a:t>
            </a:r>
          </a:p>
          <a:p>
            <a:r>
              <a:rPr lang="ru-RU" dirty="0"/>
              <a:t>временной и пространственной 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3E532-F7C5-4A1D-B60C-DC6C6478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81" y="1216404"/>
            <a:ext cx="5433826" cy="4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Компьютерная аксиальная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Компьютерная аксиальная томография</a:t>
            </a:r>
          </a:p>
          <a:p>
            <a:endParaRPr lang="ru-RU" dirty="0"/>
          </a:p>
          <a:p>
            <a:r>
              <a:rPr lang="ru-RU" dirty="0"/>
              <a:t>• Серия рентгеновских снимков</a:t>
            </a:r>
          </a:p>
          <a:p>
            <a:endParaRPr lang="ru-RU" dirty="0"/>
          </a:p>
          <a:p>
            <a:r>
              <a:rPr lang="ru-RU" dirty="0"/>
              <a:t>• Измеряет количество поглощения рентгеновского излучения.</a:t>
            </a:r>
          </a:p>
          <a:p>
            <a:endParaRPr lang="ru-RU" dirty="0"/>
          </a:p>
          <a:p>
            <a:r>
              <a:rPr lang="ru-RU" dirty="0"/>
              <a:t>• Серии поперечных сечений или реконструированные в трехмерный объем</a:t>
            </a:r>
          </a:p>
          <a:p>
            <a:endParaRPr lang="ru-RU" dirty="0"/>
          </a:p>
          <a:p>
            <a:r>
              <a:rPr lang="ru-RU" dirty="0"/>
              <a:t>• Быстро, широко доступно, но требует умеренного излучения.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9EA49F-1E91-49B1-8FEF-A4877051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06" y="1131517"/>
            <a:ext cx="6967751" cy="54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7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Однофотонная эмиссионная компьютерная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Однофотонная эмиссионная компьютерная томография</a:t>
            </a:r>
          </a:p>
          <a:p>
            <a:endParaRPr lang="ru-RU" dirty="0"/>
          </a:p>
          <a:p>
            <a:r>
              <a:rPr lang="ru-RU" dirty="0"/>
              <a:t>• Техника ядерной визуализации</a:t>
            </a:r>
          </a:p>
          <a:p>
            <a:endParaRPr lang="ru-RU" dirty="0"/>
          </a:p>
          <a:p>
            <a:r>
              <a:rPr lang="ru-RU" dirty="0"/>
              <a:t>• Использует гамма-излучающий индикатор, вводимый внутривенно.</a:t>
            </a:r>
          </a:p>
          <a:p>
            <a:endParaRPr lang="ru-RU" dirty="0"/>
          </a:p>
          <a:p>
            <a:r>
              <a:rPr lang="ru-RU" dirty="0"/>
              <a:t>• Либо в виде растворимого иона, либо присоединенного к </a:t>
            </a:r>
            <a:r>
              <a:rPr lang="ru-RU" dirty="0" err="1"/>
              <a:t>лиганду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• Измеряет гамма-лучи в серии 2D-изображений из</a:t>
            </a:r>
          </a:p>
          <a:p>
            <a:r>
              <a:rPr lang="ru-RU" dirty="0"/>
              <a:t>несколько углов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3E022-0FED-4D84-A340-0FE259E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98" y="1170678"/>
            <a:ext cx="8078327" cy="28388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382F51-9BD6-4739-A7FA-96F1222A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79" y="3921419"/>
            <a:ext cx="4757983" cy="28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Позитронно-эмиссионная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35576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Позитронно-эмиссионная томография</a:t>
            </a:r>
          </a:p>
          <a:p>
            <a:endParaRPr lang="ru-RU" dirty="0"/>
          </a:p>
          <a:p>
            <a:r>
              <a:rPr lang="ru-RU" dirty="0"/>
              <a:t>• Техника ядерной визуализации</a:t>
            </a:r>
          </a:p>
          <a:p>
            <a:endParaRPr lang="ru-RU" dirty="0"/>
          </a:p>
          <a:p>
            <a:r>
              <a:rPr lang="ru-RU" dirty="0"/>
              <a:t>• Использует излучающий позитрон радионуклид, присоединенный к биологически активной молекуле.</a:t>
            </a:r>
          </a:p>
          <a:p>
            <a:endParaRPr lang="ru-RU" dirty="0"/>
          </a:p>
          <a:p>
            <a:r>
              <a:rPr lang="ru-RU" dirty="0"/>
              <a:t>• Сканер обнаруживает пары гамма-лучей, излучаемых для построения трехмерного изображения.</a:t>
            </a:r>
          </a:p>
          <a:p>
            <a:endParaRPr lang="ru-RU" dirty="0"/>
          </a:p>
          <a:p>
            <a:r>
              <a:rPr lang="ru-RU" dirty="0"/>
              <a:t>• Создает изображение связывания активных молекул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133CD2-211A-4928-BFCB-EEF4355B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75" y="1610685"/>
            <a:ext cx="6265870" cy="49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6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Позитронно-эмиссионная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5822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Позитронно-эмиссионная томография</a:t>
            </a:r>
          </a:p>
          <a:p>
            <a:endParaRPr lang="ru-RU" dirty="0"/>
          </a:p>
          <a:p>
            <a:r>
              <a:rPr lang="ru-RU" dirty="0"/>
              <a:t>• Флуродезоксиглюкоза (ФДГ-ПЭТ) является маркером поглощения глюкозы (опухоли, болезнь Альцгеймера.</a:t>
            </a:r>
          </a:p>
          <a:p>
            <a:endParaRPr lang="ru-RU" dirty="0"/>
          </a:p>
          <a:p>
            <a:r>
              <a:rPr lang="ru-RU" dirty="0"/>
              <a:t>• Флорбетапир F18 (18F-AV-45 ПЭТ) является маркером накопления бета-амилоида (болезнь Альцгеймера).</a:t>
            </a:r>
          </a:p>
          <a:p>
            <a:endParaRPr lang="ru-RU" dirty="0"/>
          </a:p>
          <a:p>
            <a:r>
              <a:rPr lang="ru-RU" dirty="0"/>
              <a:t>• [11c] PBB3 </a:t>
            </a:r>
            <a:r>
              <a:rPr lang="ru-RU" dirty="0" err="1"/>
              <a:t>Tau</a:t>
            </a:r>
            <a:r>
              <a:rPr lang="ru-RU" dirty="0"/>
              <a:t> является маркером накопления тау-белка (болезнь Альцгеймера).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43679-265A-467B-BDDB-94B717B7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51" y="1329582"/>
            <a:ext cx="5274579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78802" y="1669409"/>
            <a:ext cx="482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Магнитное поле очень сильное</a:t>
            </a:r>
          </a:p>
          <a:p>
            <a:endParaRPr lang="ru-RU" dirty="0"/>
          </a:p>
          <a:p>
            <a:r>
              <a:rPr lang="ru-RU" dirty="0"/>
              <a:t>• Опасно присутствие металлических предметов поблизости.</a:t>
            </a:r>
          </a:p>
          <a:p>
            <a:endParaRPr lang="ru-RU" dirty="0"/>
          </a:p>
          <a:p>
            <a:r>
              <a:rPr lang="ru-RU" dirty="0"/>
              <a:t>• Отсутствие излучения и известных побочных эффектов.</a:t>
            </a:r>
          </a:p>
          <a:p>
            <a:endParaRPr lang="ru-RU" dirty="0"/>
          </a:p>
          <a:p>
            <a:r>
              <a:rPr lang="ru-RU" dirty="0"/>
              <a:t>• Возможно высокое разрешение. Хорошее временное разрешение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27981-FE8F-43A6-A1F5-B13437B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68" y="1222230"/>
            <a:ext cx="6452520" cy="55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9195034" cy="616387"/>
          </a:xfrm>
        </p:spPr>
        <p:txBody>
          <a:bodyPr/>
          <a:lstStyle/>
          <a:p>
            <a:pPr algn="ctr"/>
            <a:r>
              <a:rPr lang="ru-RU" dirty="0"/>
              <a:t>Магнитно-резонансная томография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695580" y="1127458"/>
            <a:ext cx="482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Магнитное поле очень сильное</a:t>
            </a:r>
          </a:p>
          <a:p>
            <a:endParaRPr lang="ru-RU" dirty="0"/>
          </a:p>
          <a:p>
            <a:r>
              <a:rPr lang="ru-RU" dirty="0"/>
              <a:t>• Опасно присутствие металлических предметов поблизости.</a:t>
            </a:r>
          </a:p>
          <a:p>
            <a:endParaRPr lang="ru-RU" dirty="0"/>
          </a:p>
          <a:p>
            <a:r>
              <a:rPr lang="ru-RU" dirty="0"/>
              <a:t>• Отсутствие излучения и известных побочных эффектов.</a:t>
            </a:r>
          </a:p>
          <a:p>
            <a:endParaRPr lang="ru-RU" dirty="0"/>
          </a:p>
          <a:p>
            <a:r>
              <a:rPr lang="ru-RU" dirty="0"/>
              <a:t>• Возможно высокое разрешение. Хорошее временное разрешение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27981-FE8F-43A6-A1F5-B13437B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68" y="1222230"/>
            <a:ext cx="6452520" cy="55351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AC882-460F-4212-950B-D145B1B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41" y="4108019"/>
            <a:ext cx="3396094" cy="25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450</Words>
  <Application>Microsoft Office PowerPoint</Application>
  <PresentationFormat>Широкоэкранный</PresentationFormat>
  <Paragraphs>107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Фундаментальная нейронаука для нейровизуализации</vt:lpstr>
      <vt:lpstr>Введение в нейровизуализацию</vt:lpstr>
      <vt:lpstr>Электроэнцефалография</vt:lpstr>
      <vt:lpstr>Компьютерная аксиальная томография</vt:lpstr>
      <vt:lpstr>Однофотонная эмиссионная компьютерная томография</vt:lpstr>
      <vt:lpstr>Позитронно-эмиссионная томография</vt:lpstr>
      <vt:lpstr>Позитронно-эмиссионная томография</vt:lpstr>
      <vt:lpstr>Магнитно-резонансная томография</vt:lpstr>
      <vt:lpstr>Магнитно-резонансная томография</vt:lpstr>
      <vt:lpstr>Магнитно-резонансная томография</vt:lpstr>
      <vt:lpstr>Функциональная магнитно-резонансная томография</vt:lpstr>
      <vt:lpstr>Диффузионная тензорная визуализация</vt:lpstr>
      <vt:lpstr>Диффузионная тензорная визуализация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187</cp:revision>
  <dcterms:created xsi:type="dcterms:W3CDTF">2021-08-12T17:32:45Z</dcterms:created>
  <dcterms:modified xsi:type="dcterms:W3CDTF">2021-08-20T18:42:29Z</dcterms:modified>
</cp:coreProperties>
</file>